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5"/>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77" r:id="rId42"/>
    <p:sldId id="379" r:id="rId43"/>
    <p:sldId id="380" r:id="rId44"/>
    <p:sldId id="381" r:id="rId45"/>
    <p:sldId id="387" r:id="rId46"/>
    <p:sldId id="382" r:id="rId47"/>
    <p:sldId id="336" r:id="rId48"/>
    <p:sldId id="327" r:id="rId49"/>
    <p:sldId id="328" r:id="rId50"/>
    <p:sldId id="329" r:id="rId51"/>
    <p:sldId id="331" r:id="rId52"/>
    <p:sldId id="358" r:id="rId53"/>
    <p:sldId id="2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DD7C5-332C-4D62-8506-667FF4313086}" v="22" dt="2018-05-08T00:02:2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autoAdjust="0"/>
    <p:restoredTop sz="81481" autoAdjust="0"/>
  </p:normalViewPr>
  <p:slideViewPr>
    <p:cSldViewPr snapToGrid="0">
      <p:cViewPr varScale="1">
        <p:scale>
          <a:sx n="81" d="100"/>
          <a:sy n="81" d="100"/>
        </p:scale>
        <p:origin x="120" y="45"/>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Visual Studio Team Services,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Visual Studio Team Services Integration with Jenkins</a:t>
            </a:r>
          </a:p>
          <a:p>
            <a:r>
              <a:rPr lang="en-US" sz="1200" kern="1200" dirty="0">
                <a:solidFill>
                  <a:schemeClr val="tx1"/>
                </a:solidFill>
                <a:effectLst/>
                <a:latin typeface="+mn-lt"/>
                <a:ea typeface="+mn-ea"/>
                <a:cs typeface="+mn-cs"/>
              </a:rPr>
              <a:t>VSTS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Team Service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Team Services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Team Services;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Team Services. Jenkins’ built-in Git Plugin can poll a VSTS repository every few minutes and queue a job when changes are detected. For those who need a tighter integration, VSTS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VSTS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VSTS adds capabilities over the Jenkins Service Hook by including connectors that allow its build and release systems to integrate with Jenkins. These connectors can be chosen from the list of tasks to execute as steps in a VSTS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 VSTS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VSTS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Team Services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VSTS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VSTS release. You can configure the Jenkins post-build action named Trigger release in TFS / Team Services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VSTS release definition to use artifacts from the Jenkins build. Artifacts will be downloaded from Jenkins and used in your VSTS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Visual Studio Team Services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Visual Studio Team Services using the built 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At a high level, the Current Environment is split by a firewall between Corp and DMZ. Products used include eclipse, nodeJS, php, W, MySQL, and Jenkins.&#10;&#10;At this time, we are unable to capture all of the information in the diagram. Future versions of this course should address this." title="Current Environment diagram"/>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130635"/>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94289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Migrate </a:t>
            </a:r>
            <a:r>
              <a:rPr lang="en-US" sz="2400" dirty="0">
                <a:cs typeface="Segoe UI Semilight" panose="020B0402040204020203" pitchFamily="34" charset="0"/>
              </a:rPr>
              <a:t>an</a:t>
            </a:r>
            <a:r>
              <a:rPr lang="en-US" sz="2400" dirty="0">
                <a:latin typeface="Segoe UI Semilight" panose="020B0402040204020203" pitchFamily="34" charset="0"/>
                <a:cs typeface="Segoe UI Semilight" panose="020B0402040204020203" pitchFamily="34" charset="0"/>
              </a:rPr>
              <a:t> online health food supplier from a hosted environment to Azure and fully embrace modern DevOps tools, investigate PaaS Services and leverage their deep knowledge of Eclipse development tools and its integration with Azure.</a:t>
            </a:r>
            <a:endParaRPr lang="en-US" sz="2400" dirty="0"/>
          </a:p>
          <a:p>
            <a:pPr>
              <a:lnSpc>
                <a:spcPct val="90000"/>
              </a:lnSpc>
              <a:spcAft>
                <a:spcPts val="600"/>
              </a:spcAft>
            </a:pPr>
            <a:endParaRPr lang="en-US" sz="3600" dirty="0">
              <a:latin typeface="+mj-lt"/>
            </a:endParaRPr>
          </a:p>
          <a:p>
            <a:pPr>
              <a:lnSpc>
                <a:spcPct val="90000"/>
              </a:lnSpc>
              <a:spcAft>
                <a:spcPts val="600"/>
              </a:spcAft>
            </a:pPr>
            <a:r>
              <a:rPr lang="en-US" sz="3600" dirty="0">
                <a:latin typeface="+mj-lt"/>
              </a:rPr>
              <a:t>Learning objectives</a:t>
            </a:r>
          </a:p>
          <a:p>
            <a:r>
              <a:rPr lang="en-US" sz="2400" dirty="0"/>
              <a:t>Attendees will be better able to deploy complex OSS workloads into Azure PaaS using Azure App Services as well as the following tasks:</a:t>
            </a:r>
          </a:p>
          <a:p>
            <a:pPr marL="285750" lvl="0" indent="-285750">
              <a:buFont typeface="Arial" panose="020B0604020202020204" pitchFamily="34" charset="0"/>
              <a:buChar char="•"/>
            </a:pPr>
            <a:r>
              <a:rPr lang="en-US" sz="2400" dirty="0"/>
              <a:t>Deployment and integration of Azure Marketplace products from Partners such as Bitnami for Jenkins</a:t>
            </a:r>
          </a:p>
          <a:p>
            <a:pPr marL="285750" lvl="0" indent="-285750">
              <a:buFont typeface="Arial" panose="020B0604020202020204" pitchFamily="34" charset="0"/>
              <a:buChar char="•"/>
            </a:pPr>
            <a:r>
              <a:rPr lang="en-US" sz="2400" dirty="0"/>
              <a:t>Update Azure App Services using providers such as Github and Dropbox</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the Azure CDN Premium 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 premise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69264"/>
            <a:ext cx="11768391" cy="608166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000" b="1" dirty="0">
                <a:solidFill>
                  <a:schemeClr val="bg1"/>
                </a:solidFill>
                <a:latin typeface="Segoe UI Semilight" panose="020B0402040204020203" pitchFamily="34" charset="0"/>
                <a:cs typeface="Segoe UI Semilight" panose="020B0402040204020203" pitchFamily="34" charset="0"/>
              </a:rPr>
              <a:t>Task: </a:t>
            </a:r>
            <a:r>
              <a:rPr lang="en-US" sz="20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b="1" dirty="0">
                <a:solidFill>
                  <a:schemeClr val="bg1"/>
                </a:solidFill>
                <a:latin typeface="Segoe UI Semilight" panose="020B0402040204020203" pitchFamily="34" charset="0"/>
                <a:cs typeface="Segoe UI Semilight" panose="020B0402040204020203" pitchFamily="34" charset="0"/>
              </a:rPr>
              <a:t>Answer:  </a:t>
            </a:r>
            <a:r>
              <a:rPr lang="en-US" sz="20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0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0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 and 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94682"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C326FD33-FD0B-4AA0-91E9-8E5890AD0C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367" y="2778384"/>
            <a:ext cx="2490395" cy="1301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VSTS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See the source image">
            <a:extLst>
              <a:ext uri="{FF2B5EF4-FFF2-40B4-BE49-F238E27FC236}">
                <a16:creationId xmlns:a16="http://schemas.microsoft.com/office/drawing/2014/main" id="{63EE0D62-EE99-4B51-9100-92F281768B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9338" y="2373932"/>
            <a:ext cx="2490395" cy="13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459956"/>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6FC788-6FEE-4CE8-AA1D-B2BC48422B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5240</Words>
  <Application>Microsoft Office PowerPoint</Application>
  <PresentationFormat>Widescreen</PresentationFormat>
  <Paragraphs>452</Paragraphs>
  <Slides>47</Slides>
  <Notes>47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47</vt:i4>
      </vt:variant>
    </vt:vector>
  </HeadingPairs>
  <TitlesOfParts>
    <vt:vector size="60" baseType="lpstr">
      <vt:lpstr>Arial</vt:lpstr>
      <vt:lpstr>Calibri</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 and CD workflow</vt:lpstr>
      <vt:lpstr>Additional solution CI and CD workflow</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2018-06-30T14:24:28Z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